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BBC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D19C1C8-AAB1-414D-8FEA-28B5494823A7}" type="datetimeFigureOut">
              <a:rPr lang="hu-HU" smtClean="0"/>
              <a:pPr/>
              <a:t>2016.03.18.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E1C28C0-1C55-4AE6-B65E-B4995BD89D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1C8-AAB1-414D-8FEA-28B5494823A7}" type="datetimeFigureOut">
              <a:rPr lang="hu-HU" smtClean="0"/>
              <a:pPr/>
              <a:t>2016.03.18.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28C0-1C55-4AE6-B65E-B4995BD89D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1C8-AAB1-414D-8FEA-28B5494823A7}" type="datetimeFigureOut">
              <a:rPr lang="hu-HU" smtClean="0"/>
              <a:pPr/>
              <a:t>2016.03.18.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28C0-1C55-4AE6-B65E-B4995BD89D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D19C1C8-AAB1-414D-8FEA-28B5494823A7}" type="datetimeFigureOut">
              <a:rPr lang="hu-HU" smtClean="0"/>
              <a:pPr/>
              <a:t>2016.03.18.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28C0-1C55-4AE6-B65E-B4995BD89D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D19C1C8-AAB1-414D-8FEA-28B5494823A7}" type="datetimeFigureOut">
              <a:rPr lang="hu-HU" smtClean="0"/>
              <a:pPr/>
              <a:t>2016.03.18.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E1C28C0-1C55-4AE6-B65E-B4995BD89D37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D19C1C8-AAB1-414D-8FEA-28B5494823A7}" type="datetimeFigureOut">
              <a:rPr lang="hu-HU" smtClean="0"/>
              <a:pPr/>
              <a:t>2016.03.18.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E1C28C0-1C55-4AE6-B65E-B4995BD89D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D19C1C8-AAB1-414D-8FEA-28B5494823A7}" type="datetimeFigureOut">
              <a:rPr lang="hu-HU" smtClean="0"/>
              <a:pPr/>
              <a:t>2016.03.18.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E1C28C0-1C55-4AE6-B65E-B4995BD89D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1C8-AAB1-414D-8FEA-28B5494823A7}" type="datetimeFigureOut">
              <a:rPr lang="hu-HU" smtClean="0"/>
              <a:pPr/>
              <a:t>2016.03.18.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28C0-1C55-4AE6-B65E-B4995BD89D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D19C1C8-AAB1-414D-8FEA-28B5494823A7}" type="datetimeFigureOut">
              <a:rPr lang="hu-HU" smtClean="0"/>
              <a:pPr/>
              <a:t>2016.03.18.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E1C28C0-1C55-4AE6-B65E-B4995BD89D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D19C1C8-AAB1-414D-8FEA-28B5494823A7}" type="datetimeFigureOut">
              <a:rPr lang="hu-HU" smtClean="0"/>
              <a:pPr/>
              <a:t>2016.03.18.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E1C28C0-1C55-4AE6-B65E-B4995BD89D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D19C1C8-AAB1-414D-8FEA-28B5494823A7}" type="datetimeFigureOut">
              <a:rPr lang="hu-HU" smtClean="0"/>
              <a:pPr/>
              <a:t>2016.03.18.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E1C28C0-1C55-4AE6-B65E-B4995BD89D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D19C1C8-AAB1-414D-8FEA-28B5494823A7}" type="datetimeFigureOut">
              <a:rPr lang="hu-HU" smtClean="0"/>
              <a:pPr/>
              <a:t>2016.03.18.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E1C28C0-1C55-4AE6-B65E-B4995BD89D3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kumentumok\Nepean_elemei\Nightwish%20-%20Wish%20I%20Had%20An%20Angel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91680" y="2708920"/>
            <a:ext cx="5108104" cy="893961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Csongor és Tünde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35696" y="3573016"/>
            <a:ext cx="4888632" cy="792088"/>
          </a:xfrm>
        </p:spPr>
        <p:txBody>
          <a:bodyPr/>
          <a:lstStyle/>
          <a:p>
            <a:r>
              <a:rPr lang="hu-HU" dirty="0" smtClean="0"/>
              <a:t> rendezte:Németh Antal</a:t>
            </a:r>
            <a:endParaRPr lang="hu-HU" dirty="0"/>
          </a:p>
        </p:txBody>
      </p:sp>
      <p:pic>
        <p:nvPicPr>
          <p:cNvPr id="1026" name="Picture 2" descr="http://kkeu.blog.otka.hu/sites/default/files/styles/filmth/public/field/image/nemeth_antal_lead.jpg?itok=_1dU-kb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97152"/>
            <a:ext cx="2857500" cy="1762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m.cdn.blog.hu/ne/nemzetikonyvtar/image/szeleczky_zita_csongor_es_tunde_leder_az_eloadas_egy_maszkjav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297923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regi.oszk.hu/hun/kiallit/virtualis/kulon_20081118/ereklye/kepek/blahan.jpg"/>
          <p:cNvPicPr>
            <a:picLocks noChangeAspect="1" noChangeArrowheads="1"/>
          </p:cNvPicPr>
          <p:nvPr/>
        </p:nvPicPr>
        <p:blipFill>
          <a:blip r:embed="rId5" cstate="print"/>
          <a:srcRect l="6180" t="5727" r="4214" b="5501"/>
          <a:stretch>
            <a:fillRect/>
          </a:stretch>
        </p:blipFill>
        <p:spPr bwMode="auto">
          <a:xfrm>
            <a:off x="395536" y="4725144"/>
            <a:ext cx="2588705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3059832" y="692696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„Elérhetetlen vágy az emberé.”</a:t>
            </a:r>
            <a:endParaRPr lang="hu-HU" sz="4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pic>
        <p:nvPicPr>
          <p:cNvPr id="8" name="Kép 7" descr="szeleczk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548680"/>
            <a:ext cx="1106707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Nightwish - Wish I Had An Ang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388424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19672" y="620688"/>
            <a:ext cx="5832648" cy="5400600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chemeClr val="bg1"/>
                </a:solidFill>
                <a:latin typeface="Blackadder ITC" pitchFamily="82" charset="0"/>
              </a:rPr>
              <a:t>Csongor és Tünde</a:t>
            </a:r>
          </a:p>
          <a:p>
            <a:pPr algn="ctr"/>
            <a:r>
              <a:rPr lang="hu-HU" sz="2200" dirty="0" err="1" smtClean="0">
                <a:solidFill>
                  <a:schemeClr val="bg1"/>
                </a:solidFill>
                <a:latin typeface="Blackadder ITC" pitchFamily="82" charset="0"/>
              </a:rPr>
              <a:t>-Mesejáték-</a:t>
            </a:r>
            <a:endParaRPr lang="hu-HU" sz="2200" dirty="0" smtClean="0">
              <a:solidFill>
                <a:schemeClr val="bg1"/>
              </a:solidFill>
              <a:latin typeface="Blackadder ITC" pitchFamily="82" charset="0"/>
            </a:endParaRPr>
          </a:p>
          <a:p>
            <a:pPr algn="ctr">
              <a:spcAft>
                <a:spcPts val="600"/>
              </a:spcAft>
            </a:pPr>
            <a:r>
              <a:rPr lang="hu-HU" sz="2200" dirty="0" smtClean="0">
                <a:solidFill>
                  <a:schemeClr val="bg1"/>
                </a:solidFill>
                <a:latin typeface="Blackadder ITC" pitchFamily="82" charset="0"/>
              </a:rPr>
              <a:t>Rendezte: Dr. Németh Antal</a:t>
            </a:r>
            <a:endParaRPr lang="hu-HU" sz="2200" dirty="0">
              <a:solidFill>
                <a:schemeClr val="bg1"/>
              </a:solidFill>
              <a:latin typeface="Blackadder ITC" pitchFamily="82" charset="0"/>
            </a:endParaRPr>
          </a:p>
          <a:p>
            <a:pPr algn="ctr"/>
            <a:r>
              <a:rPr lang="hu-HU" sz="2200" dirty="0" smtClean="0">
                <a:solidFill>
                  <a:schemeClr val="bg1"/>
                </a:solidFill>
                <a:latin typeface="Blackadder ITC" pitchFamily="82" charset="0"/>
              </a:rPr>
              <a:t>Csongor: Szabó Sándor</a:t>
            </a:r>
          </a:p>
          <a:p>
            <a:pPr algn="ctr"/>
            <a:r>
              <a:rPr lang="hu-HU" sz="2200" dirty="0" smtClean="0">
                <a:solidFill>
                  <a:schemeClr val="bg1"/>
                </a:solidFill>
                <a:latin typeface="Blackadder ITC" pitchFamily="82" charset="0"/>
              </a:rPr>
              <a:t>Tünde: </a:t>
            </a:r>
            <a:r>
              <a:rPr lang="hu-HU" sz="2200" dirty="0" err="1" smtClean="0">
                <a:solidFill>
                  <a:schemeClr val="bg1"/>
                </a:solidFill>
                <a:latin typeface="Blackadder ITC" pitchFamily="82" charset="0"/>
              </a:rPr>
              <a:t>Szőrényi</a:t>
            </a:r>
            <a:r>
              <a:rPr lang="hu-HU" sz="2200" dirty="0" smtClean="0">
                <a:solidFill>
                  <a:schemeClr val="bg1"/>
                </a:solidFill>
                <a:latin typeface="Blackadder ITC" pitchFamily="82" charset="0"/>
              </a:rPr>
              <a:t> Éva</a:t>
            </a:r>
          </a:p>
          <a:p>
            <a:pPr algn="ctr"/>
            <a:r>
              <a:rPr lang="hu-HU" sz="2200" dirty="0" smtClean="0">
                <a:solidFill>
                  <a:schemeClr val="bg1"/>
                </a:solidFill>
                <a:latin typeface="Blackadder ITC" pitchFamily="82" charset="0"/>
              </a:rPr>
              <a:t>Ledér: </a:t>
            </a:r>
            <a:r>
              <a:rPr lang="hu-HU" sz="2200" dirty="0" err="1" smtClean="0">
                <a:solidFill>
                  <a:schemeClr val="bg1"/>
                </a:solidFill>
                <a:latin typeface="Blackadder ITC" pitchFamily="82" charset="0"/>
              </a:rPr>
              <a:t>Szeleczky</a:t>
            </a:r>
            <a:r>
              <a:rPr lang="hu-HU" sz="2200" dirty="0" smtClean="0">
                <a:solidFill>
                  <a:schemeClr val="bg1"/>
                </a:solidFill>
                <a:latin typeface="Blackadder ITC" pitchFamily="82" charset="0"/>
              </a:rPr>
              <a:t> </a:t>
            </a:r>
            <a:r>
              <a:rPr lang="hu-HU" sz="2200" dirty="0" smtClean="0">
                <a:solidFill>
                  <a:schemeClr val="bg1"/>
                </a:solidFill>
                <a:latin typeface="Blackadder ITC" pitchFamily="82" charset="0"/>
              </a:rPr>
              <a:t>Zita</a:t>
            </a:r>
          </a:p>
          <a:p>
            <a:pPr algn="ctr"/>
            <a:r>
              <a:rPr lang="hu-HU" sz="2200" dirty="0" smtClean="0">
                <a:solidFill>
                  <a:schemeClr val="bg1"/>
                </a:solidFill>
                <a:latin typeface="Blackadder ITC" pitchFamily="82" charset="0"/>
              </a:rPr>
              <a:t>Mirigy : </a:t>
            </a:r>
            <a:r>
              <a:rPr lang="hu-HU" sz="2200" dirty="0" err="1" smtClean="0">
                <a:solidFill>
                  <a:schemeClr val="bg1"/>
                </a:solidFill>
                <a:latin typeface="Blackadder ITC" pitchFamily="82" charset="0"/>
              </a:rPr>
              <a:t>Gobbi</a:t>
            </a:r>
            <a:r>
              <a:rPr lang="hu-HU" sz="2200" dirty="0" smtClean="0">
                <a:solidFill>
                  <a:schemeClr val="bg1"/>
                </a:solidFill>
                <a:latin typeface="Blackadder ITC" pitchFamily="82" charset="0"/>
              </a:rPr>
              <a:t> Hilda</a:t>
            </a:r>
            <a:endParaRPr lang="hu-HU" sz="2200" dirty="0" smtClean="0">
              <a:solidFill>
                <a:schemeClr val="bg1"/>
              </a:solidFill>
              <a:latin typeface="Blackadder ITC" pitchFamily="82" charset="0"/>
            </a:endParaRPr>
          </a:p>
          <a:p>
            <a:pPr algn="ctr"/>
            <a:r>
              <a:rPr lang="hu-HU" sz="2200" dirty="0" smtClean="0">
                <a:solidFill>
                  <a:schemeClr val="bg1"/>
                </a:solidFill>
                <a:latin typeface="Blackadder ITC" pitchFamily="82" charset="0"/>
              </a:rPr>
              <a:t>Ilma: Somogyi Erzsi</a:t>
            </a:r>
          </a:p>
          <a:p>
            <a:pPr algn="ctr"/>
            <a:r>
              <a:rPr lang="hu-HU" sz="2200" dirty="0" smtClean="0">
                <a:solidFill>
                  <a:schemeClr val="bg1"/>
                </a:solidFill>
                <a:latin typeface="Blackadder ITC" pitchFamily="82" charset="0"/>
              </a:rPr>
              <a:t>Balga: Juhász József</a:t>
            </a:r>
          </a:p>
          <a:p>
            <a:pPr algn="ctr"/>
            <a:r>
              <a:rPr lang="hu-HU" sz="2200" dirty="0" smtClean="0">
                <a:solidFill>
                  <a:schemeClr val="bg1"/>
                </a:solidFill>
                <a:latin typeface="Blackadder ITC" pitchFamily="82" charset="0"/>
              </a:rPr>
              <a:t>Díszlet: </a:t>
            </a:r>
            <a:r>
              <a:rPr lang="hu-HU" sz="2200" dirty="0" err="1" smtClean="0">
                <a:solidFill>
                  <a:schemeClr val="bg1"/>
                </a:solidFill>
                <a:latin typeface="Blackadder ITC" pitchFamily="82" charset="0"/>
              </a:rPr>
              <a:t>Jaschik</a:t>
            </a:r>
            <a:r>
              <a:rPr lang="hu-HU" sz="2200" dirty="0" smtClean="0">
                <a:solidFill>
                  <a:schemeClr val="bg1"/>
                </a:solidFill>
                <a:latin typeface="Blackadder ITC" pitchFamily="82" charset="0"/>
              </a:rPr>
              <a:t> Álmos</a:t>
            </a:r>
          </a:p>
          <a:p>
            <a:pPr algn="ctr"/>
            <a:endParaRPr lang="hu-HU" sz="2400" dirty="0">
              <a:solidFill>
                <a:schemeClr val="bg1"/>
              </a:solidFill>
              <a:latin typeface="Blackadder ITC" pitchFamily="82" charset="0"/>
            </a:endParaRPr>
          </a:p>
        </p:txBody>
      </p:sp>
      <p:sp>
        <p:nvSpPr>
          <p:cNvPr id="4" name="Nap 3"/>
          <p:cNvSpPr/>
          <p:nvPr/>
        </p:nvSpPr>
        <p:spPr>
          <a:xfrm>
            <a:off x="467544" y="620688"/>
            <a:ext cx="1080120" cy="1008112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Hold 4"/>
          <p:cNvSpPr/>
          <p:nvPr/>
        </p:nvSpPr>
        <p:spPr>
          <a:xfrm>
            <a:off x="8028384" y="404664"/>
            <a:ext cx="576064" cy="1008112"/>
          </a:xfrm>
          <a:prstGeom prst="mo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Négyágú csillag 5"/>
          <p:cNvSpPr/>
          <p:nvPr/>
        </p:nvSpPr>
        <p:spPr>
          <a:xfrm>
            <a:off x="7524328" y="4221088"/>
            <a:ext cx="792088" cy="792088"/>
          </a:xfrm>
          <a:prstGeom prst="star4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elhő 6"/>
          <p:cNvSpPr/>
          <p:nvPr/>
        </p:nvSpPr>
        <p:spPr>
          <a:xfrm>
            <a:off x="395536" y="4293096"/>
            <a:ext cx="1224136" cy="864096"/>
          </a:xfrm>
          <a:prstGeom prst="cloud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ms.sulinet.hu/get/d/e1036202-6b00-1700-5024-61727661746f/1/9/b/Normal/10_362_2_k_13_2_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1743075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zövegdoboz 2"/>
          <p:cNvSpPr txBox="1"/>
          <p:nvPr/>
        </p:nvSpPr>
        <p:spPr>
          <a:xfrm>
            <a:off x="611560" y="4437112"/>
            <a:ext cx="3373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Jaschik</a:t>
            </a:r>
            <a:r>
              <a:rPr lang="hu-HU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Álmos jelmezterve Tündéhez</a:t>
            </a:r>
            <a:endParaRPr lang="hu-HU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211960" y="155679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Színpadi összhatással, de inkább a díszlet és jelmez uralkodó voltával lett jelentős az 1937-es </a:t>
            </a:r>
            <a:r>
              <a:rPr lang="hu-H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Csongor és Tünde</a:t>
            </a: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rendezés. </a:t>
            </a:r>
            <a:endParaRPr lang="hu-H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http://www.kieselbach.hu/upload/artist/442/819/193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941168"/>
            <a:ext cx="2888189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Kép 5" descr="cs tun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196752"/>
            <a:ext cx="177165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C:\Documents and Settings\Tanar\Asztal\10_362_3_k_13_2_0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212976"/>
            <a:ext cx="180975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Tanar\Asztal\10_362_4_k_13_2_0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212976"/>
            <a:ext cx="200977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ub1_kb_13039.jpg"/>
          <p:cNvPicPr>
            <a:picLocks noChangeAspect="1"/>
          </p:cNvPicPr>
          <p:nvPr/>
        </p:nvPicPr>
        <p:blipFill>
          <a:blip r:embed="rId2" cstate="print"/>
          <a:srcRect l="59402" t="21896" b="10226"/>
          <a:stretch>
            <a:fillRect/>
          </a:stretch>
        </p:blipFill>
        <p:spPr>
          <a:xfrm>
            <a:off x="611560" y="260648"/>
            <a:ext cx="1082699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Kép 2" descr="hub1_kb_13039.jpg"/>
          <p:cNvPicPr>
            <a:picLocks noChangeAspect="1"/>
          </p:cNvPicPr>
          <p:nvPr/>
        </p:nvPicPr>
        <p:blipFill>
          <a:blip r:embed="rId2" cstate="print"/>
          <a:srcRect t="39909" r="48698" b="8779"/>
          <a:stretch>
            <a:fillRect/>
          </a:stretch>
        </p:blipFill>
        <p:spPr>
          <a:xfrm>
            <a:off x="539552" y="4365104"/>
            <a:ext cx="136815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Kép 4" descr="hub1_album_33_balga_es_az_ordogok_nagykep.jpg"/>
          <p:cNvPicPr>
            <a:picLocks noChangeAspect="1"/>
          </p:cNvPicPr>
          <p:nvPr/>
        </p:nvPicPr>
        <p:blipFill>
          <a:blip r:embed="rId3" cstate="print"/>
          <a:srcRect l="6161" t="30775" r="6038" b="7674"/>
          <a:stretch>
            <a:fillRect/>
          </a:stretch>
        </p:blipFill>
        <p:spPr>
          <a:xfrm>
            <a:off x="4572000" y="4221088"/>
            <a:ext cx="410445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http://www.jaschikmuveszeti.hu/userfiles/images/node3/jaschik_almos_250x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60648"/>
            <a:ext cx="154745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Kép 6" descr="Jaschik Álmos: Csongor és Tünde, díszletterv, 1937. (Fotó: OSZK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88640"/>
            <a:ext cx="3240360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zövegdoboz 7"/>
          <p:cNvSpPr txBox="1"/>
          <p:nvPr/>
        </p:nvSpPr>
        <p:spPr>
          <a:xfrm>
            <a:off x="899592" y="2852936"/>
            <a:ext cx="77048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”</a:t>
            </a:r>
            <a:r>
              <a:rPr lang="hu-H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</a:t>
            </a:r>
            <a:r>
              <a:rPr lang="hu-H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Csongor és Tünde székely építészettől és népviselettől ihletett, költőien finom látványvilága plasztikus elemeket kombinál vetített hátterekkel. Egyszerre dekoratív és puritán, követve és segítve a rendezői szándékot, amely Babits értelmezését viszi át a színpadi gyakorlatba: nem pusztán tündérmesének, hanem bölcseleti </a:t>
            </a:r>
            <a:r>
              <a:rPr lang="hu-H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drámának.”</a:t>
            </a:r>
            <a:endParaRPr lang="hu-HU" sz="1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051720" y="4437112"/>
            <a:ext cx="244827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Juhász József </a:t>
            </a:r>
            <a:r>
              <a:rPr lang="hu-HU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Balgát</a:t>
            </a:r>
            <a:r>
              <a:rPr lang="hu-HU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az együgyű szolgalegényt játssza. Ennek az alaknak mély gyökerei vannak a népéletben és a népmesében. Juhászt azt ragadta meg benne, ami tipikus és átélt alakítással dolgozta ki. A köznapi realitás talaján marad és mégis beleillik a népmeseszerűségbe, beszédének nyers realizmusában nem durvul el a költészet.</a:t>
            </a:r>
            <a:endParaRPr lang="hu-HU" sz="11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3905672" y="1340768"/>
            <a:ext cx="5238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Németh Antal felfedezése hogy a belső összefüggések mágikus rendje mily fontos</a:t>
            </a:r>
          </a:p>
          <a:p>
            <a:pPr algn="just"/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bölcseleti dráma színvonala</a:t>
            </a:r>
          </a:p>
          <a:p>
            <a:pPr algn="just">
              <a:buFontTx/>
              <a:buChar char="-"/>
            </a:pP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népmesei jelleg erősítése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995936" y="2852936"/>
            <a:ext cx="514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Vörösmartyban a formaművésznél erősebb volt az expresszív szubjektívizmus</a:t>
            </a:r>
            <a:endParaRPr lang="hu-H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http://mek.oszk.hu/02100/02185/html/img/3_170a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827584" y="1412776"/>
            <a:ext cx="2520280" cy="347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4"/>
          <p:cNvSpPr txBox="1"/>
          <p:nvPr/>
        </p:nvSpPr>
        <p:spPr>
          <a:xfrm>
            <a:off x="4067944" y="3861048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‘’ Vörösmarty műve olyan, mint egy nagy álom és az álomban minden megtörténhet…,,</a:t>
            </a:r>
            <a:endParaRPr lang="hu-H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zinhaziadattar.hu/web/motor/altalanos/kep.am.php?ab=oszmi&amp;pa=0107&amp;m=Picture&amp;t=Ari01_Pict_07&amp;k=Arisorszam&amp;ot=kep%7Cjpg&amp;bf=..%2F_objektum%2F%7Chttp%3A%2F%2Fwww.szinhaziadattar.hu%3A8181%2F_objektum%2F&amp;aris=Arisorszam&amp;mid=2000&amp;kid=237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2047875" cy="2895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zövegdoboz 2"/>
          <p:cNvSpPr txBox="1"/>
          <p:nvPr/>
        </p:nvSpPr>
        <p:spPr>
          <a:xfrm>
            <a:off x="5364088" y="472514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Tünde úgy mond le a halhatatlanságról,hogy nem tudja: vajon Csongor övé lesz-e a végén. </a:t>
            </a:r>
            <a:endParaRPr lang="hu-H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79512" y="472514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Nagy kockázatot vállal,de a szerelembe vetett hite mindennél erősebb…</a:t>
            </a:r>
            <a:endParaRPr lang="hu-H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3528" y="5486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Szőrényi</a:t>
            </a:r>
            <a:r>
              <a:rPr lang="hu-HU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Éva (1937)</a:t>
            </a:r>
            <a:endParaRPr lang="hu-HU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771800" y="1700808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‘’…elfárad a szó,</a:t>
            </a:r>
            <a:b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És az ész elégtelen</a:t>
            </a:r>
            <a:b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Elgondolni, elbeszélni,</a:t>
            </a:r>
            <a:b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Amit e </a:t>
            </a:r>
            <a:r>
              <a:rPr lang="hu-H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megáradott</a:t>
            </a: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szív</a:t>
            </a:r>
            <a:b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Boldogsága tengerében</a:t>
            </a:r>
            <a:b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Érez és tud, sejt s </a:t>
            </a:r>
            <a:r>
              <a:rPr lang="hu-H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ohajt</a:t>
            </a: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…,,</a:t>
            </a:r>
            <a:endParaRPr lang="hu-H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81" name="Picture 9" descr="https://fbcdn-sphotos-a-a.akamaihd.net/hphotos-ak-xta1/v/t34.0-12/12083838_1004190346324309_674538691_n.jpg?oh=d6b879e5b9a211af3564a99a5f7769b0&amp;oe=56ECFB24&amp;__gda__=1458374488_0100f1ffb314336bf3c4239466222c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340768"/>
            <a:ext cx="2159378" cy="2962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Kép 7" descr="hub1_ke_41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789040"/>
            <a:ext cx="1187624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hub1_kb_13039.jpg"/>
          <p:cNvPicPr>
            <a:picLocks noChangeAspect="1"/>
          </p:cNvPicPr>
          <p:nvPr/>
        </p:nvPicPr>
        <p:blipFill>
          <a:blip r:embed="rId2" cstate="print"/>
          <a:srcRect l="59402" t="21896" b="10226"/>
          <a:stretch>
            <a:fillRect/>
          </a:stretch>
        </p:blipFill>
        <p:spPr>
          <a:xfrm>
            <a:off x="251520" y="1484784"/>
            <a:ext cx="2025695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zövegdoboz 4"/>
          <p:cNvSpPr txBox="1"/>
          <p:nvPr/>
        </p:nvSpPr>
        <p:spPr>
          <a:xfrm>
            <a:off x="467544" y="69269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Szeleczky</a:t>
            </a:r>
            <a:r>
              <a:rPr lang="hu-HU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Zita (1937)</a:t>
            </a:r>
            <a:endParaRPr lang="hu-HU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627784" y="1556792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Ő képviseli az álszerelmet (csak testiség), az eszmény elárulását, a megalkuvást.</a:t>
            </a:r>
            <a:endParaRPr lang="hu-H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642084" y="3717032"/>
            <a:ext cx="2940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‘’</a:t>
            </a: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</a:t>
            </a: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pokolmécs pillogása,</a:t>
            </a:r>
            <a:b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Bűnös ajkak suttogása</a:t>
            </a:r>
            <a:b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hu-H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Elboríták</a:t>
            </a: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lelkemet.”</a:t>
            </a:r>
            <a:endParaRPr lang="hu-H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jaschikalnoscsongor19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204864"/>
            <a:ext cx="1792411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zabó Sándor 1937 körü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30425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zövegdoboz 2"/>
          <p:cNvSpPr txBox="1"/>
          <p:nvPr/>
        </p:nvSpPr>
        <p:spPr>
          <a:xfrm>
            <a:off x="323528" y="9087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Szabó Sándor (1937)</a:t>
            </a:r>
            <a:endParaRPr lang="hu-HU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275856" y="162880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Célja a boldogság megtalálása.</a:t>
            </a:r>
          </a:p>
          <a:p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 csodafánál megleli a boldogságot, Tündét</a:t>
            </a:r>
            <a:endParaRPr lang="hu-H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75856" y="3068960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‘’</a:t>
            </a:r>
            <a:r>
              <a:rPr lang="hu-H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Az</a:t>
            </a: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ember </a:t>
            </a:r>
            <a:r>
              <a:rPr lang="hu-H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feljő</a:t>
            </a: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lelke fényfolyam,</a:t>
            </a:r>
            <a:b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nagy mindenség benne tükrözik.</a:t>
            </a:r>
            <a:b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Megmondhatatlan kéjjel föltekint,</a:t>
            </a:r>
            <a:b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Merőn megbámul földet és eget …,,</a:t>
            </a:r>
            <a:endParaRPr lang="hu-H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2" descr="http://www.mma.hu/documents/10180/569442/Csongor_es_Tunde5.jpg/3f9823c3-e751-475a-b203-9431057bb8ee?t=1365098365384&amp;imagePreview=1"/>
          <p:cNvPicPr>
            <a:picLocks noChangeAspect="1" noChangeArrowheads="1"/>
          </p:cNvPicPr>
          <p:nvPr/>
        </p:nvPicPr>
        <p:blipFill>
          <a:blip r:embed="rId3" cstate="print"/>
          <a:srcRect l="25882" t="3619" r="27900"/>
          <a:stretch>
            <a:fillRect/>
          </a:stretch>
        </p:blipFill>
        <p:spPr bwMode="auto">
          <a:xfrm>
            <a:off x="6948264" y="4437112"/>
            <a:ext cx="1800200" cy="1917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Lendüle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392</TotalTime>
  <Words>259</Words>
  <Application>Microsoft Office PowerPoint</Application>
  <PresentationFormat>Diavetítés a képernyőre (4:3 oldalarány)</PresentationFormat>
  <Paragraphs>33</Paragraphs>
  <Slides>8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Lendület</vt:lpstr>
      <vt:lpstr>Csongor és Tünde</vt:lpstr>
      <vt:lpstr>2. dia</vt:lpstr>
      <vt:lpstr>3. dia</vt:lpstr>
      <vt:lpstr>4. dia</vt:lpstr>
      <vt:lpstr>5. dia</vt:lpstr>
      <vt:lpstr>6. dia</vt:lpstr>
      <vt:lpstr>7. dia</vt:lpstr>
      <vt:lpstr>8. dia</vt:lpstr>
    </vt:vector>
  </TitlesOfParts>
  <Company>Egressy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Csongor és Tünde</dc:title>
  <dc:creator>Tanar</dc:creator>
  <cp:lastModifiedBy>Tanar</cp:lastModifiedBy>
  <cp:revision>45</cp:revision>
  <dcterms:created xsi:type="dcterms:W3CDTF">2016-03-09T11:03:36Z</dcterms:created>
  <dcterms:modified xsi:type="dcterms:W3CDTF">2016-03-18T09:47:49Z</dcterms:modified>
</cp:coreProperties>
</file>